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58" r:id="rId5"/>
    <p:sldId id="260" r:id="rId6"/>
    <p:sldId id="265" r:id="rId7"/>
    <p:sldId id="261" r:id="rId8"/>
    <p:sldId id="266" r:id="rId9"/>
    <p:sldId id="262" r:id="rId10"/>
    <p:sldId id="267" r:id="rId11"/>
    <p:sldId id="268" r:id="rId12"/>
    <p:sldId id="259" r:id="rId13"/>
    <p:sldId id="264"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ndiankanoon.org/doc/386420/" TargetMode="External"/><Relationship Id="rId2" Type="http://schemas.openxmlformats.org/officeDocument/2006/relationships/hyperlink" Target="https://indiankanoon.org/doc/498530/" TargetMode="External"/><Relationship Id="rId1" Type="http://schemas.openxmlformats.org/officeDocument/2006/relationships/slideLayout" Target="../slideLayouts/slideLayout2.xml"/><Relationship Id="rId6" Type="http://schemas.openxmlformats.org/officeDocument/2006/relationships/hyperlink" Target="https://indiankanoon.org/doc/482214/" TargetMode="External"/><Relationship Id="rId5" Type="http://schemas.openxmlformats.org/officeDocument/2006/relationships/hyperlink" Target="https://indiankanoon.org/doc/1339490/" TargetMode="External"/><Relationship Id="rId4" Type="http://schemas.openxmlformats.org/officeDocument/2006/relationships/hyperlink" Target="https://indiankanoon.org/doc/1836100/"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ndiankanoon.org/doc/1929205/" TargetMode="External"/><Relationship Id="rId2" Type="http://schemas.openxmlformats.org/officeDocument/2006/relationships/hyperlink" Target="https://indiankanoon.org/doc/145429/" TargetMode="External"/><Relationship Id="rId1" Type="http://schemas.openxmlformats.org/officeDocument/2006/relationships/slideLayout" Target="../slideLayouts/slideLayout2.xml"/><Relationship Id="rId4" Type="http://schemas.openxmlformats.org/officeDocument/2006/relationships/hyperlink" Target="https://indiankanoon.org/doc/252025/"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1"/>
            <a:ext cx="7772400" cy="1924050"/>
          </a:xfrm>
        </p:spPr>
        <p:txBody>
          <a:bodyPr>
            <a:normAutofit fontScale="90000"/>
          </a:bodyPr>
          <a:lstStyle/>
          <a:p>
            <a:r>
              <a:rPr lang="en-IN" dirty="0" smtClean="0"/>
              <a:t/>
            </a:r>
            <a:br>
              <a:rPr lang="en-IN" dirty="0" smtClean="0"/>
            </a:br>
            <a:r>
              <a:rPr lang="en-IN" dirty="0" smtClean="0"/>
              <a:t>Unit 6</a:t>
            </a:r>
            <a:br>
              <a:rPr lang="en-IN" dirty="0" smtClean="0"/>
            </a:br>
            <a:r>
              <a:rPr lang="en-IN" dirty="0" smtClean="0"/>
              <a:t>Constitutional </a:t>
            </a:r>
            <a:r>
              <a:rPr lang="en-IN" dirty="0" smtClean="0"/>
              <a:t>Amendement:Process and </a:t>
            </a:r>
            <a:r>
              <a:rPr lang="en-IN" dirty="0" smtClean="0"/>
              <a:t>Procedure</a:t>
            </a:r>
            <a:br>
              <a:rPr lang="en-IN" dirty="0" smtClean="0"/>
            </a:br>
            <a:endParaRPr lang="en-US" dirty="0"/>
          </a:p>
        </p:txBody>
      </p:sp>
      <p:sp>
        <p:nvSpPr>
          <p:cNvPr id="3" name="Subtitle 2"/>
          <p:cNvSpPr>
            <a:spLocks noGrp="1"/>
          </p:cNvSpPr>
          <p:nvPr>
            <p:ph type="subTitle" idx="1"/>
          </p:nvPr>
        </p:nvSpPr>
        <p:spPr/>
        <p:txBody>
          <a:bodyPr>
            <a:noAutofit/>
          </a:bodyPr>
          <a:lstStyle/>
          <a:p>
            <a:pPr algn="l"/>
            <a:r>
              <a:rPr lang="en-IN" sz="1800" dirty="0" smtClean="0">
                <a:latin typeface="Arial Black" pitchFamily="34" charset="0"/>
              </a:rPr>
              <a:t>For                                                                 By</a:t>
            </a:r>
          </a:p>
          <a:p>
            <a:pPr algn="l"/>
            <a:r>
              <a:rPr lang="en-IN" sz="1800" dirty="0" smtClean="0">
                <a:latin typeface="Arial Black" pitchFamily="34" charset="0"/>
              </a:rPr>
              <a:t>B.A</a:t>
            </a:r>
            <a:r>
              <a:rPr lang="en-IN" sz="1800" dirty="0" smtClean="0">
                <a:latin typeface="Arial Black" pitchFamily="34" charset="0"/>
              </a:rPr>
              <a:t>. </a:t>
            </a:r>
            <a:r>
              <a:rPr lang="en-IN" sz="1800" dirty="0" smtClean="0">
                <a:latin typeface="Arial Black" pitchFamily="34" charset="0"/>
              </a:rPr>
              <a:t>(</a:t>
            </a:r>
            <a:r>
              <a:rPr lang="en-IN" sz="1800" dirty="0" err="1" smtClean="0">
                <a:latin typeface="Arial Black" pitchFamily="34" charset="0"/>
              </a:rPr>
              <a:t>Pol.Sc</a:t>
            </a:r>
            <a:r>
              <a:rPr lang="en-IN" sz="1800" dirty="0" smtClean="0">
                <a:latin typeface="Arial Black" pitchFamily="34" charset="0"/>
              </a:rPr>
              <a:t>.(</a:t>
            </a:r>
            <a:r>
              <a:rPr lang="en-IN" sz="1800" dirty="0" err="1" smtClean="0">
                <a:latin typeface="Arial Black" pitchFamily="34" charset="0"/>
              </a:rPr>
              <a:t>Hons</a:t>
            </a:r>
            <a:r>
              <a:rPr lang="en-IN" sz="1800" dirty="0" smtClean="0">
                <a:latin typeface="Arial Black" pitchFamily="34" charset="0"/>
              </a:rPr>
              <a:t>.)                                 G K </a:t>
            </a:r>
            <a:r>
              <a:rPr lang="en-IN" sz="1800" dirty="0" err="1" smtClean="0">
                <a:latin typeface="Arial Black" pitchFamily="34" charset="0"/>
              </a:rPr>
              <a:t>Jha</a:t>
            </a:r>
            <a:r>
              <a:rPr lang="en-IN" sz="1800" dirty="0" smtClean="0">
                <a:latin typeface="Arial Black" pitchFamily="34" charset="0"/>
              </a:rPr>
              <a:t/>
            </a:r>
            <a:br>
              <a:rPr lang="en-IN" sz="1800" dirty="0" smtClean="0">
                <a:latin typeface="Arial Black" pitchFamily="34" charset="0"/>
              </a:rPr>
            </a:br>
            <a:r>
              <a:rPr lang="en-IN" sz="1800" dirty="0" smtClean="0">
                <a:latin typeface="Arial Black" pitchFamily="34" charset="0"/>
              </a:rPr>
              <a:t>Degree </a:t>
            </a:r>
            <a:r>
              <a:rPr lang="en-IN" sz="1800" dirty="0" smtClean="0">
                <a:latin typeface="Arial Black" pitchFamily="34" charset="0"/>
              </a:rPr>
              <a:t>Part-II, Paper-III                         Asst. Prof.</a:t>
            </a:r>
          </a:p>
          <a:p>
            <a:pPr algn="l"/>
            <a:r>
              <a:rPr lang="en-IN" sz="1800" dirty="0" smtClean="0">
                <a:latin typeface="Arial Black" pitchFamily="34" charset="0"/>
                <a:ea typeface="Verdana" pitchFamily="34" charset="0"/>
              </a:rPr>
              <a:t>                                                     </a:t>
            </a:r>
            <a:r>
              <a:rPr lang="en-IN" sz="1800" b="1" dirty="0" err="1" smtClean="0">
                <a:latin typeface="Arial Black" pitchFamily="34" charset="0"/>
                <a:ea typeface="Verdana" pitchFamily="34" charset="0"/>
              </a:rPr>
              <a:t>Deptt</a:t>
            </a:r>
            <a:r>
              <a:rPr lang="en-IN" sz="1800" b="1" dirty="0" smtClean="0">
                <a:latin typeface="Arial Black" pitchFamily="34" charset="0"/>
                <a:ea typeface="Verdana" pitchFamily="34" charset="0"/>
              </a:rPr>
              <a:t>. Of Pol. Sc.</a:t>
            </a:r>
          </a:p>
          <a:p>
            <a:pPr algn="l"/>
            <a:r>
              <a:rPr lang="en-IN" sz="1800" b="1" dirty="0" smtClean="0">
                <a:latin typeface="Arial Black" pitchFamily="34" charset="0"/>
                <a:ea typeface="Verdana" pitchFamily="34" charset="0"/>
              </a:rPr>
              <a:t> </a:t>
            </a:r>
            <a:r>
              <a:rPr lang="en-IN" sz="1800" b="1" dirty="0" smtClean="0">
                <a:latin typeface="Arial Black" pitchFamily="34" charset="0"/>
                <a:ea typeface="Verdana" pitchFamily="34" charset="0"/>
              </a:rPr>
              <a:t>                                   Marwari </a:t>
            </a:r>
            <a:r>
              <a:rPr lang="en-IN" sz="1800" b="1" dirty="0" err="1" smtClean="0">
                <a:latin typeface="Arial Black" pitchFamily="34" charset="0"/>
                <a:ea typeface="Verdana" pitchFamily="34" charset="0"/>
              </a:rPr>
              <a:t>College,Darbhanga</a:t>
            </a:r>
            <a:endParaRPr lang="en-IN" sz="1800" b="1" dirty="0" smtClean="0">
              <a:latin typeface="Arial Black" pitchFamily="34" charset="0"/>
              <a:ea typeface="Verdana" pitchFamily="34" charset="0"/>
            </a:endParaRPr>
          </a:p>
          <a:p>
            <a:pPr algn="r"/>
            <a:endParaRPr lang="en-IN" sz="1800" b="1" dirty="0" smtClean="0">
              <a:latin typeface="Verdana" pitchFamily="34" charset="0"/>
              <a:ea typeface="Verdana" pitchFamily="34" charset="0"/>
            </a:endParaRPr>
          </a:p>
          <a:p>
            <a:pPr algn="r"/>
            <a:endParaRPr lang="en-US" sz="2400" b="1" dirty="0">
              <a:latin typeface="Verdana" pitchFamily="34" charset="0"/>
              <a:ea typeface="Verdan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Compared to Australia</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 amendment of the Constitution shall be proposed by an absolute majority of both the Houses of the Parliament.</a:t>
            </a:r>
          </a:p>
          <a:p>
            <a:pPr algn="just"/>
            <a:r>
              <a:rPr lang="en-US" dirty="0" smtClean="0"/>
              <a:t> Then it shall be submitted to the electors for approval within 6 months and on being approved by a majority of the electors in majority of the states, the Constitution stands amended.</a:t>
            </a:r>
          </a:p>
          <a:p>
            <a:pPr algn="just"/>
            <a:r>
              <a:rPr lang="en-IN" dirty="0" smtClean="0"/>
              <a:t>Thus it is a mix of parliamentary approval and sort of referendum,slighly more cumbersome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Amendment of Fundamental Rights</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IN" dirty="0" smtClean="0"/>
              <a:t>It has evolved over a period of time by Judicial decisions and interpretations.</a:t>
            </a:r>
          </a:p>
          <a:p>
            <a:pPr algn="just"/>
            <a:r>
              <a:rPr lang="en-IN" dirty="0" smtClean="0"/>
              <a:t>There are many landmark cases in which the issue of abrogating altogether or slighting some of the parts of the Fundamental right arose.</a:t>
            </a:r>
          </a:p>
          <a:p>
            <a:pPr algn="just"/>
            <a:r>
              <a:rPr lang="en-IN" dirty="0" smtClean="0"/>
              <a:t>In </a:t>
            </a:r>
            <a:r>
              <a:rPr lang="en-IN" b="1" i="1" dirty="0" err="1" smtClean="0"/>
              <a:t>Shankari</a:t>
            </a:r>
            <a:r>
              <a:rPr lang="en-IN" b="1" i="1" dirty="0" smtClean="0"/>
              <a:t> Prasad</a:t>
            </a:r>
            <a:r>
              <a:rPr lang="en-IN" dirty="0" smtClean="0"/>
              <a:t> and </a:t>
            </a:r>
            <a:r>
              <a:rPr lang="en-IN" b="1" i="1" dirty="0" err="1" smtClean="0"/>
              <a:t>Sajjan</a:t>
            </a:r>
            <a:r>
              <a:rPr lang="en-IN" b="1" i="1" dirty="0" smtClean="0"/>
              <a:t> Singh </a:t>
            </a:r>
            <a:r>
              <a:rPr lang="en-IN" dirty="0" err="1" smtClean="0"/>
              <a:t>case,it</a:t>
            </a:r>
            <a:r>
              <a:rPr lang="en-IN" dirty="0" smtClean="0"/>
              <a:t> was held within the rights of Parliament to amend the Constitution including Part III of the Constitution, </a:t>
            </a:r>
          </a:p>
          <a:p>
            <a:pPr algn="just"/>
            <a:r>
              <a:rPr lang="en-IN" dirty="0" smtClean="0"/>
              <a:t>In </a:t>
            </a:r>
            <a:r>
              <a:rPr lang="en-IN" b="1" i="1" dirty="0" err="1" smtClean="0"/>
              <a:t>Golaknath</a:t>
            </a:r>
            <a:r>
              <a:rPr lang="en-IN" b="1" i="1" dirty="0" smtClean="0"/>
              <a:t> Case </a:t>
            </a:r>
            <a:r>
              <a:rPr lang="en-IN" dirty="0" smtClean="0"/>
              <a:t>it was held that Parliament has no right to abrogate the Part III and subsequently in </a:t>
            </a:r>
            <a:r>
              <a:rPr lang="en-IN" b="1" i="1" dirty="0" smtClean="0"/>
              <a:t>Keshavanand Bhart </a:t>
            </a:r>
            <a:r>
              <a:rPr lang="en-IN" dirty="0" smtClean="0"/>
              <a:t>case it introduce a judicial doctrine of basic structure to carry out amendment in any part including the Fundamental chapters of the constitution,ie any amendment if they abridge or takes away the basic structure then it shall be held ultravires.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3600" dirty="0" smtClean="0"/>
              <a:t/>
            </a:r>
            <a:br>
              <a:rPr lang="en-IN" sz="3600" dirty="0" smtClean="0"/>
            </a:br>
            <a:r>
              <a:rPr lang="en-IN" sz="3600" dirty="0" smtClean="0"/>
              <a:t>The Basic structure may be said to consists of the following features:</a:t>
            </a:r>
            <a:r>
              <a:rPr lang="en-IN" dirty="0" smtClean="0"/>
              <a:t/>
            </a:r>
            <a:br>
              <a:rPr lang="en-IN" dirty="0" smtClean="0"/>
            </a:br>
            <a:endParaRPr lang="en-US" dirty="0"/>
          </a:p>
        </p:txBody>
      </p:sp>
      <p:sp>
        <p:nvSpPr>
          <p:cNvPr id="3" name="Content Placeholder 2"/>
          <p:cNvSpPr>
            <a:spLocks noGrp="1"/>
          </p:cNvSpPr>
          <p:nvPr>
            <p:ph idx="1"/>
          </p:nvPr>
        </p:nvSpPr>
        <p:spPr/>
        <p:txBody>
          <a:bodyPr>
            <a:normAutofit/>
          </a:bodyPr>
          <a:lstStyle/>
          <a:p>
            <a:pPr marL="571500" indent="-571500">
              <a:buFont typeface="+mj-lt"/>
              <a:buAutoNum type="romanLcPeriod"/>
            </a:pPr>
            <a:r>
              <a:rPr lang="en-IN" dirty="0" smtClean="0"/>
              <a:t>Supremacy of the Constitution;</a:t>
            </a:r>
          </a:p>
          <a:p>
            <a:pPr marL="571500" indent="-571500">
              <a:buFont typeface="+mj-lt"/>
              <a:buAutoNum type="romanLcPeriod"/>
            </a:pPr>
            <a:r>
              <a:rPr lang="en-IN" dirty="0" smtClean="0"/>
              <a:t>Republican and Democratic form of Government</a:t>
            </a:r>
          </a:p>
          <a:p>
            <a:pPr marL="571500" indent="-571500">
              <a:buFont typeface="+mj-lt"/>
              <a:buAutoNum type="romanLcPeriod"/>
            </a:pPr>
            <a:r>
              <a:rPr lang="en-IN" dirty="0" smtClean="0"/>
              <a:t>Secular character of the Constitution</a:t>
            </a:r>
          </a:p>
          <a:p>
            <a:pPr marL="571500" indent="-571500">
              <a:buFont typeface="+mj-lt"/>
              <a:buAutoNum type="romanLcPeriod"/>
            </a:pPr>
            <a:r>
              <a:rPr lang="en-IN" dirty="0" smtClean="0"/>
              <a:t>Separation of powers between the Legislature, the Executive and the Judiciary;</a:t>
            </a:r>
          </a:p>
          <a:p>
            <a:pPr marL="571500" indent="-571500">
              <a:buFont typeface="+mj-lt"/>
              <a:buAutoNum type="romanLcPeriod"/>
            </a:pPr>
            <a:r>
              <a:rPr lang="en-IN" dirty="0" smtClean="0"/>
              <a:t>Federal Character of the Constitution</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Judicial Interpretation of Art.368</a:t>
            </a:r>
            <a:endParaRPr lang="en-US" dirty="0"/>
          </a:p>
        </p:txBody>
      </p:sp>
      <p:sp>
        <p:nvSpPr>
          <p:cNvPr id="3" name="Content Placeholder 2"/>
          <p:cNvSpPr>
            <a:spLocks noGrp="1"/>
          </p:cNvSpPr>
          <p:nvPr>
            <p:ph idx="1"/>
          </p:nvPr>
        </p:nvSpPr>
        <p:spPr/>
        <p:txBody>
          <a:bodyPr>
            <a:normAutofit fontScale="85000" lnSpcReduction="10000"/>
          </a:bodyPr>
          <a:lstStyle/>
          <a:p>
            <a:pPr algn="just">
              <a:buNone/>
            </a:pPr>
            <a:r>
              <a:rPr lang="en-IN" dirty="0" smtClean="0"/>
              <a:t>Though many see this basic structure doctrine an “illegitimate infringement” on the powers of parliament and to establish judicial supremacy from backdoor as no court in the world, it is said, has the authority to review constitutional amendments.</a:t>
            </a:r>
          </a:p>
          <a:p>
            <a:pPr algn="just">
              <a:buNone/>
            </a:pPr>
            <a:r>
              <a:rPr lang="en-IN" dirty="0" smtClean="0"/>
              <a:t>Power of Amendment under Art. 368 is a </a:t>
            </a:r>
            <a:r>
              <a:rPr lang="en-IN" b="1" i="1" dirty="0" smtClean="0"/>
              <a:t>derivative power</a:t>
            </a:r>
            <a:r>
              <a:rPr lang="en-IN" dirty="0" smtClean="0"/>
              <a:t> and therefore not unlimited. In a landmark judgement on </a:t>
            </a:r>
            <a:r>
              <a:rPr lang="en-IN" dirty="0" err="1" smtClean="0"/>
              <a:t>Glanrock</a:t>
            </a:r>
            <a:r>
              <a:rPr lang="en-IN" dirty="0" smtClean="0"/>
              <a:t> Estate Ltd.vs. State of T.N.(2010),SC held that the amnedment,though, can affect ordinary principle of equality, however the basic feature of Constitution cannot be amended.</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Criticisms of the Amendment Process</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latin typeface="Times New Roman" pitchFamily="18" charset="0"/>
                <a:cs typeface="Times New Roman" pitchFamily="18" charset="0"/>
              </a:rPr>
              <a:t>The State Legislatures only a secondary role as far as the initiation of amendment is concerned.</a:t>
            </a:r>
          </a:p>
          <a:p>
            <a:pPr algn="just"/>
            <a:r>
              <a:rPr lang="en-US" dirty="0" smtClean="0">
                <a:latin typeface="Times New Roman" pitchFamily="18" charset="0"/>
                <a:cs typeface="Times New Roman" pitchFamily="18" charset="0"/>
              </a:rPr>
              <a:t>There is no time limit imposed on the States to ratify the Constitutional amendment and as a result such amendments can be allowed to die if the States take no action. For e.g. in the case of reservation  for women in Parliament  could not see the light of the day due to opposition by many states</a:t>
            </a:r>
          </a:p>
          <a:p>
            <a:pPr algn="just"/>
            <a:r>
              <a:rPr lang="en-US" dirty="0" smtClean="0">
                <a:latin typeface="Times New Roman" pitchFamily="18" charset="0"/>
                <a:cs typeface="Times New Roman" pitchFamily="18" charset="0"/>
              </a:rPr>
              <a:t>An amendment, in order to be valid, necessarily be passed by both the Houses. There may be differences in opinion between the Houses but any procedure regarding solving it has not been provided in the Constitution.</a:t>
            </a:r>
          </a:p>
          <a:p>
            <a:pPr algn="just"/>
            <a:r>
              <a:rPr lang="en-US" dirty="0" smtClean="0">
                <a:latin typeface="Times New Roman" pitchFamily="18" charset="0"/>
                <a:cs typeface="Times New Roman" pitchFamily="18" charset="0"/>
              </a:rPr>
              <a:t>Unlike Australia India lacks the provision of seeking public opinion on any Constitutional Amendment.</a:t>
            </a:r>
          </a:p>
          <a:p>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References</a:t>
            </a:r>
            <a:endParaRPr lang="en-US" dirty="0"/>
          </a:p>
        </p:txBody>
      </p:sp>
      <p:sp>
        <p:nvSpPr>
          <p:cNvPr id="3" name="Content Placeholder 2"/>
          <p:cNvSpPr>
            <a:spLocks noGrp="1"/>
          </p:cNvSpPr>
          <p:nvPr>
            <p:ph idx="1"/>
          </p:nvPr>
        </p:nvSpPr>
        <p:spPr/>
        <p:txBody>
          <a:bodyPr/>
          <a:lstStyle/>
          <a:p>
            <a:pPr algn="just"/>
            <a:r>
              <a:rPr lang="en-IN" dirty="0" smtClean="0"/>
              <a:t>Shankarnarayanan,Gopal,The Constitution of India, Eastern Book Company,Lucknow,2015</a:t>
            </a:r>
          </a:p>
          <a:p>
            <a:pPr algn="just"/>
            <a:r>
              <a:rPr lang="en-IN" dirty="0" smtClean="0"/>
              <a:t>Chauhan,K.S.,Parliament:Powers,Functions and Privileges comparative Constitutional Perspective,LexisNexis,Delhi,2013</a:t>
            </a:r>
          </a:p>
          <a:p>
            <a:pPr algn="just"/>
            <a:r>
              <a:rPr lang="en-IN" smtClean="0"/>
              <a:t>Basu,D.D.,Introduction </a:t>
            </a:r>
            <a:r>
              <a:rPr lang="en-IN" dirty="0" smtClean="0"/>
              <a:t>to the Constitution of India,LexisNexis,Delhi,2015</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800" dirty="0" smtClean="0"/>
              <a:t>Art.368</a:t>
            </a:r>
            <a:r>
              <a:rPr lang="en-US" sz="2800" dirty="0" smtClean="0"/>
              <a:t> Power of Parliament to amend the Constitution and procedure therefor</a:t>
            </a:r>
            <a:endParaRPr lang="en-US" sz="2800" dirty="0"/>
          </a:p>
        </p:txBody>
      </p:sp>
      <p:sp>
        <p:nvSpPr>
          <p:cNvPr id="3" name="Content Placeholder 2"/>
          <p:cNvSpPr>
            <a:spLocks noGrp="1"/>
          </p:cNvSpPr>
          <p:nvPr>
            <p:ph idx="1"/>
          </p:nvPr>
        </p:nvSpPr>
        <p:spPr/>
        <p:txBody>
          <a:bodyPr>
            <a:normAutofit fontScale="55000" lnSpcReduction="20000"/>
          </a:bodyPr>
          <a:lstStyle/>
          <a:p>
            <a:pPr algn="just">
              <a:buNone/>
            </a:pPr>
            <a:r>
              <a:rPr lang="en-US" dirty="0" smtClean="0"/>
              <a:t>1. Notwithstanding anything in this Constitution, Parliament may in exercise of its constituent power amend by way of addition, variation or repeal any provision of this Constitution in accordance with the procedure laid down in this article</a:t>
            </a:r>
          </a:p>
          <a:p>
            <a:pPr algn="just">
              <a:buNone/>
            </a:pPr>
            <a:endParaRPr lang="en-US" dirty="0" smtClean="0"/>
          </a:p>
          <a:p>
            <a:pPr algn="just">
              <a:buNone/>
            </a:pPr>
            <a:r>
              <a:rPr lang="en-US" dirty="0" smtClean="0"/>
              <a:t>2. An amendment of this Constitution may be initiated only by the introduction of a Bill for the purpose in either House of Parliament, and when the Bill is passed in each House by a majority of the total membership of that House present and voting, it shall be presented to the President who shall give his assent to the Bill and thereupon the Constitution shall stand amended in accordance with the terms of the Bill: Provided that if such amendment seeks to make any change in</a:t>
            </a:r>
          </a:p>
          <a:p>
            <a:pPr algn="just">
              <a:buNone/>
            </a:pPr>
            <a:r>
              <a:rPr lang="en-US" dirty="0" smtClean="0">
                <a:hlinkClick r:id="rId2"/>
              </a:rPr>
              <a:t>(a)</a:t>
            </a:r>
            <a:r>
              <a:rPr lang="en-US" dirty="0" smtClean="0"/>
              <a:t> Article 54, Article 55, Article 73, Article 162 or Article 241, or</a:t>
            </a:r>
          </a:p>
          <a:p>
            <a:pPr algn="just">
              <a:buNone/>
            </a:pPr>
            <a:r>
              <a:rPr lang="en-US" dirty="0" smtClean="0">
                <a:hlinkClick r:id="rId3"/>
              </a:rPr>
              <a:t>(b)</a:t>
            </a:r>
            <a:r>
              <a:rPr lang="en-US" dirty="0" smtClean="0"/>
              <a:t> Chapter IV of Part V, Chapter V of Part VI, or Chapter I of Part XI, or</a:t>
            </a:r>
          </a:p>
          <a:p>
            <a:pPr algn="just">
              <a:buNone/>
            </a:pPr>
            <a:r>
              <a:rPr lang="en-US" dirty="0" smtClean="0">
                <a:hlinkClick r:id="rId4"/>
              </a:rPr>
              <a:t>(c)</a:t>
            </a:r>
            <a:r>
              <a:rPr lang="en-US" dirty="0" smtClean="0"/>
              <a:t> any of the Lists in the Seventh Schedule, or</a:t>
            </a:r>
          </a:p>
          <a:p>
            <a:pPr algn="just">
              <a:buNone/>
            </a:pPr>
            <a:r>
              <a:rPr lang="en-US" dirty="0" smtClean="0">
                <a:hlinkClick r:id="rId5"/>
              </a:rPr>
              <a:t>(d)</a:t>
            </a:r>
            <a:r>
              <a:rPr lang="en-US" dirty="0" smtClean="0"/>
              <a:t> the representation of States in Parliament, or</a:t>
            </a:r>
          </a:p>
          <a:p>
            <a:pPr algn="just">
              <a:buNone/>
            </a:pPr>
            <a:r>
              <a:rPr lang="en-US" dirty="0" smtClean="0">
                <a:hlinkClick r:id="rId6"/>
              </a:rPr>
              <a:t>(e)</a:t>
            </a:r>
            <a:r>
              <a:rPr lang="en-US" dirty="0" smtClean="0"/>
              <a:t> the provisions of this article, the amendment shall also require to be ratified by the Legislature of not less than one half of the States by resolution to that effect passed by those Legislatures before the Bill making provision for such amendment is presented to the President for assent</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Art.368</a:t>
            </a:r>
            <a:endParaRPr lang="en-US" dirty="0"/>
          </a:p>
        </p:txBody>
      </p:sp>
      <p:sp>
        <p:nvSpPr>
          <p:cNvPr id="3" name="Content Placeholder 2"/>
          <p:cNvSpPr>
            <a:spLocks noGrp="1"/>
          </p:cNvSpPr>
          <p:nvPr>
            <p:ph idx="1"/>
          </p:nvPr>
        </p:nvSpPr>
        <p:spPr/>
        <p:txBody>
          <a:bodyPr>
            <a:normAutofit fontScale="70000" lnSpcReduction="20000"/>
          </a:bodyPr>
          <a:lstStyle/>
          <a:p>
            <a:pPr>
              <a:buNone/>
            </a:pPr>
            <a:endParaRPr lang="en-US" dirty="0" smtClean="0"/>
          </a:p>
          <a:p>
            <a:pPr algn="just">
              <a:buNone/>
            </a:pPr>
            <a:r>
              <a:rPr lang="en-US" dirty="0" smtClean="0">
                <a:hlinkClick r:id="rId2"/>
              </a:rPr>
              <a:t>(3)</a:t>
            </a:r>
            <a:r>
              <a:rPr lang="en-US" dirty="0" smtClean="0"/>
              <a:t> </a:t>
            </a:r>
            <a:r>
              <a:rPr lang="en-US" sz="3400" dirty="0" smtClean="0"/>
              <a:t>Nothing in Article 13 shall apply to any amendment made under this article</a:t>
            </a:r>
          </a:p>
          <a:p>
            <a:pPr algn="just">
              <a:buNone/>
            </a:pPr>
            <a:r>
              <a:rPr lang="en-US" sz="3400" dirty="0" smtClean="0">
                <a:hlinkClick r:id="rId3"/>
              </a:rPr>
              <a:t>(4)</a:t>
            </a:r>
            <a:r>
              <a:rPr lang="en-US" sz="3400" dirty="0" smtClean="0"/>
              <a:t> No amendment of this Constitution (including the provisions of Part III) made or purporting to have been made under this article whether before or after the commencement of Section 55 of the Constitution (Forty second Amendment) Act, 1976 shall be called in question in any court on any ground</a:t>
            </a:r>
          </a:p>
          <a:p>
            <a:pPr algn="just">
              <a:buNone/>
            </a:pPr>
            <a:r>
              <a:rPr lang="en-US" sz="3400" dirty="0" smtClean="0">
                <a:hlinkClick r:id="rId4"/>
              </a:rPr>
              <a:t>(5)</a:t>
            </a:r>
            <a:r>
              <a:rPr lang="en-US" sz="3400" dirty="0" smtClean="0"/>
              <a:t> For the removal of doubts, it is hereby declared that there shall be no limitation whatever on the constituent power of Parliament to amend by way of addition, variation or repeal the provisions of this Constitution under this article PART XXI TEMPORARY, TRANSITIONAL AND SPECIAL PROVISIONS</a:t>
            </a:r>
          </a:p>
          <a:p>
            <a:pPr algn="just">
              <a:buFont typeface="Wingdings" pitchFamily="2" charset="2"/>
              <a:buChar char="v"/>
            </a:pPr>
            <a:endParaRPr lang="en-US" sz="3400"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Amendment Procedure under Art.368</a:t>
            </a:r>
            <a:endParaRPr lang="en-US" dirty="0"/>
          </a:p>
        </p:txBody>
      </p:sp>
      <p:sp>
        <p:nvSpPr>
          <p:cNvPr id="3" name="Content Placeholder 2"/>
          <p:cNvSpPr>
            <a:spLocks noGrp="1"/>
          </p:cNvSpPr>
          <p:nvPr>
            <p:ph idx="1"/>
          </p:nvPr>
        </p:nvSpPr>
        <p:spPr/>
        <p:txBody>
          <a:bodyPr>
            <a:normAutofit fontScale="77500" lnSpcReduction="20000"/>
          </a:bodyPr>
          <a:lstStyle/>
          <a:p>
            <a:pPr>
              <a:buFont typeface="Wingdings" pitchFamily="2" charset="2"/>
              <a:buChar char="Ø"/>
            </a:pPr>
            <a:r>
              <a:rPr lang="en-IN" dirty="0" smtClean="0"/>
              <a:t>By a </a:t>
            </a:r>
            <a:r>
              <a:rPr lang="en-IN" b="1" i="1" dirty="0" smtClean="0"/>
              <a:t>simple</a:t>
            </a:r>
            <a:r>
              <a:rPr lang="en-IN" dirty="0" smtClean="0"/>
              <a:t> majority;(just above half of the present and voting)</a:t>
            </a:r>
          </a:p>
          <a:p>
            <a:pPr algn="just">
              <a:buFont typeface="Wingdings" pitchFamily="2" charset="2"/>
              <a:buChar char="Ø"/>
            </a:pPr>
            <a:r>
              <a:rPr lang="en-IN" dirty="0" smtClean="0"/>
              <a:t>The amendment to be carried out by a </a:t>
            </a:r>
            <a:r>
              <a:rPr lang="en-IN" b="1" i="1" dirty="0" smtClean="0"/>
              <a:t>special majority </a:t>
            </a:r>
            <a:r>
              <a:rPr lang="en-IN" dirty="0" smtClean="0"/>
              <a:t>of the total members of each house of Parliament and not less than two third of them present and voting; and</a:t>
            </a:r>
          </a:p>
          <a:p>
            <a:pPr algn="just">
              <a:buFont typeface="Wingdings" pitchFamily="2" charset="2"/>
              <a:buChar char="Ø"/>
            </a:pPr>
            <a:r>
              <a:rPr lang="en-IN" dirty="0" smtClean="0"/>
              <a:t>Special majority as mentioned above coupled with the ratification by resolution passed by not less than </a:t>
            </a:r>
            <a:r>
              <a:rPr lang="en-IN" b="1" i="1" dirty="0" smtClean="0"/>
              <a:t>one-half of the State </a:t>
            </a:r>
            <a:r>
              <a:rPr lang="en-IN" dirty="0" smtClean="0"/>
              <a:t>Legislatures.</a:t>
            </a:r>
          </a:p>
          <a:p>
            <a:pPr algn="just">
              <a:buNone/>
            </a:pPr>
            <a:r>
              <a:rPr lang="en-US" sz="3600" dirty="0" smtClean="0"/>
              <a:t>According to the 24</a:t>
            </a:r>
            <a:r>
              <a:rPr lang="en-US" sz="3600" baseline="30000" dirty="0" smtClean="0"/>
              <a:t>th</a:t>
            </a:r>
            <a:r>
              <a:rPr lang="en-US" sz="3600" dirty="0" smtClean="0"/>
              <a:t> Amendment Act of 1971, it is obligatory for the President to give his assent to a Bill relating to amendment of the Constitution.</a:t>
            </a:r>
          </a:p>
          <a:p>
            <a:pPr>
              <a:buNone/>
            </a:pPr>
            <a:r>
              <a:rPr lang="en-US" dirty="0" smtClean="0"/>
              <a:t/>
            </a:r>
            <a:br>
              <a:rPr lang="en-US" dirty="0" smtClean="0"/>
            </a:br>
            <a:endParaRPr lang="en-IN" dirty="0" smtClean="0"/>
          </a:p>
          <a:p>
            <a:pPr>
              <a:buFont typeface="Wingdings" pitchFamily="2" charset="2"/>
              <a:buChar char="Ø"/>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Ordinary Amendment</a:t>
            </a:r>
            <a:endParaRPr lang="en-US" dirty="0"/>
          </a:p>
        </p:txBody>
      </p:sp>
      <p:sp>
        <p:nvSpPr>
          <p:cNvPr id="3" name="Content Placeholder 2"/>
          <p:cNvSpPr>
            <a:spLocks noGrp="1"/>
          </p:cNvSpPr>
          <p:nvPr>
            <p:ph idx="1"/>
          </p:nvPr>
        </p:nvSpPr>
        <p:spPr/>
        <p:txBody>
          <a:bodyPr>
            <a:normAutofit lnSpcReduction="10000"/>
          </a:bodyPr>
          <a:lstStyle/>
          <a:p>
            <a:pPr algn="just"/>
            <a:r>
              <a:rPr lang="en-IN" dirty="0" smtClean="0"/>
              <a:t>It has been contemplated for the admission or establishment of new States under Article2 and formation of altogether a new States and alteration of areas, boundaries for names of existing states under Art. 3.</a:t>
            </a:r>
          </a:p>
          <a:p>
            <a:pPr algn="just"/>
            <a:r>
              <a:rPr lang="en-IN" dirty="0" smtClean="0"/>
              <a:t>The ordinary majority means that whatever number of member present and the simple majority thereof; sufficient to effect this kind of amendment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following provisions require amendment by simple majority</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Citizenship</a:t>
            </a:r>
          </a:p>
          <a:p>
            <a:r>
              <a:rPr lang="en-US" dirty="0" smtClean="0"/>
              <a:t>Abolition or creation of Legislative Councils in States</a:t>
            </a:r>
          </a:p>
          <a:p>
            <a:r>
              <a:rPr lang="en-US" dirty="0" smtClean="0"/>
              <a:t>Creation of Local Legislatures or Council of Ministers or both for certain Union Territories</a:t>
            </a:r>
          </a:p>
          <a:p>
            <a:r>
              <a:rPr lang="en-US" dirty="0" smtClean="0"/>
              <a:t>Admission or establishment of new states</a:t>
            </a:r>
          </a:p>
          <a:p>
            <a:r>
              <a:rPr lang="en-US" dirty="0" smtClean="0"/>
              <a:t>Use of English language in the Parliament</a:t>
            </a:r>
          </a:p>
          <a:p>
            <a:r>
              <a:rPr lang="en-US" dirty="0" smtClean="0"/>
              <a:t>Quorum of the Parliament</a:t>
            </a:r>
          </a:p>
          <a:p>
            <a:r>
              <a:rPr lang="en-US" dirty="0" smtClean="0"/>
              <a:t>Rules of procedure in the Parliament</a:t>
            </a:r>
          </a:p>
          <a:p>
            <a:r>
              <a:rPr lang="en-US" dirty="0" smtClean="0"/>
              <a:t>Delimitation of Constituencies</a:t>
            </a:r>
          </a:p>
          <a:p>
            <a:r>
              <a:rPr lang="en-US" dirty="0" smtClean="0"/>
              <a:t>Fifth schedule</a:t>
            </a:r>
          </a:p>
          <a:p>
            <a:r>
              <a:rPr lang="en-US" dirty="0" smtClean="0"/>
              <a:t>Sixth schedule</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Special Amendment</a:t>
            </a:r>
            <a:endParaRPr lang="en-US" dirty="0"/>
          </a:p>
        </p:txBody>
      </p:sp>
      <p:sp>
        <p:nvSpPr>
          <p:cNvPr id="3" name="Content Placeholder 2"/>
          <p:cNvSpPr>
            <a:spLocks noGrp="1"/>
          </p:cNvSpPr>
          <p:nvPr>
            <p:ph idx="1"/>
          </p:nvPr>
        </p:nvSpPr>
        <p:spPr/>
        <p:txBody>
          <a:bodyPr>
            <a:normAutofit fontScale="92500" lnSpcReduction="10000"/>
          </a:bodyPr>
          <a:lstStyle/>
          <a:p>
            <a:r>
              <a:rPr lang="en-IN" dirty="0" smtClean="0"/>
              <a:t>The proviso of Art. 368(2) refers to this process whereby these subjects can be amended:</a:t>
            </a:r>
          </a:p>
          <a:p>
            <a:pPr algn="just"/>
            <a:r>
              <a:rPr lang="en-US" dirty="0" smtClean="0"/>
              <a:t>The impeachment of the President under Article 61</a:t>
            </a:r>
          </a:p>
          <a:p>
            <a:pPr algn="just"/>
            <a:r>
              <a:rPr lang="en-US" dirty="0" smtClean="0"/>
              <a:t>Approval of national emergency, etc. comes under this category.</a:t>
            </a:r>
          </a:p>
          <a:p>
            <a:pPr algn="just"/>
            <a:r>
              <a:rPr lang="en-US" dirty="0" smtClean="0"/>
              <a:t>The Provisions which cannot be amended by Simple Majority and which do not require Ratification by States are amended by Special Majority.</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Special amendment &amp;ratification by the States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Article 368 (Amendment)</a:t>
            </a:r>
          </a:p>
          <a:p>
            <a:r>
              <a:rPr lang="en-US" dirty="0" smtClean="0"/>
              <a:t>Election of President – Articles 54, Article 55</a:t>
            </a:r>
          </a:p>
          <a:p>
            <a:r>
              <a:rPr lang="en-US" dirty="0" smtClean="0"/>
              <a:t>Extent of Executive powers of the Union and States – Article 73, Article 162</a:t>
            </a:r>
          </a:p>
          <a:p>
            <a:r>
              <a:rPr lang="en-US" dirty="0" smtClean="0"/>
              <a:t>Articles dealing with Judiciary, Supreme Court, High Court in the States and Union Territories – Articles 124 to 147, Article 214 to 231, Article 241</a:t>
            </a:r>
          </a:p>
          <a:p>
            <a:r>
              <a:rPr lang="en-US" dirty="0" smtClean="0"/>
              <a:t>Distribution of Legislative powers between the Centre and the State – Article 245 to Article 255</a:t>
            </a:r>
          </a:p>
          <a:p>
            <a:r>
              <a:rPr lang="en-US" dirty="0" smtClean="0"/>
              <a:t>Any of the Lists of Seventh Schedule</a:t>
            </a:r>
          </a:p>
          <a:p>
            <a:r>
              <a:rPr lang="en-US" dirty="0" smtClean="0"/>
              <a:t>Representation of States in Parliament Forth Schedule</a:t>
            </a:r>
          </a:p>
          <a:p>
            <a:pPr>
              <a:buNone/>
            </a:pPr>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Compared to American Constitution</a:t>
            </a:r>
            <a:endParaRPr lang="en-US" dirty="0"/>
          </a:p>
        </p:txBody>
      </p:sp>
      <p:sp>
        <p:nvSpPr>
          <p:cNvPr id="3" name="Content Placeholder 2"/>
          <p:cNvSpPr>
            <a:spLocks noGrp="1"/>
          </p:cNvSpPr>
          <p:nvPr>
            <p:ph idx="1"/>
          </p:nvPr>
        </p:nvSpPr>
        <p:spPr/>
        <p:txBody>
          <a:bodyPr>
            <a:normAutofit fontScale="92500" lnSpcReduction="20000"/>
          </a:bodyPr>
          <a:lstStyle/>
          <a:p>
            <a:pPr algn="just">
              <a:buNone/>
            </a:pPr>
            <a:r>
              <a:rPr lang="en-IN" dirty="0" smtClean="0"/>
              <a:t>The amendment process of the US Constitution is highly rigid compared to the Indian Constitution. The procedure to carry out amendment requires:</a:t>
            </a:r>
          </a:p>
          <a:p>
            <a:pPr marL="514350" indent="-514350" algn="just">
              <a:buAutoNum type="arabicPeriod"/>
            </a:pPr>
            <a:r>
              <a:rPr lang="en-IN" dirty="0" smtClean="0"/>
              <a:t>The approval of two-third of the majority of both houses shall be mandatorily ratified by three-fourth of the states.(In the case of India one-half of the states need to ratify)</a:t>
            </a:r>
          </a:p>
          <a:p>
            <a:pPr marL="514350" indent="-514350" algn="just">
              <a:buAutoNum type="arabicPeriod"/>
            </a:pPr>
            <a:r>
              <a:rPr lang="en-IN" dirty="0" smtClean="0"/>
              <a:t>Congress on the application of two-thirds of the States calling a convention for proposing amendments(in respect to India it is always the prerogative the Parliament)</a:t>
            </a:r>
          </a:p>
          <a:p>
            <a:pPr algn="just">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TotalTime>
  <Words>958</Words>
  <Application>Microsoft Office PowerPoint</Application>
  <PresentationFormat>On-screen Show (4:3)</PresentationFormat>
  <Paragraphs>83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 Unit 6 Constitutional Amendement:Process and Procedure </vt:lpstr>
      <vt:lpstr>Art.368 Power of Parliament to amend the Constitution and procedure therefor</vt:lpstr>
      <vt:lpstr>Art.368</vt:lpstr>
      <vt:lpstr>Amendment Procedure under Art.368</vt:lpstr>
      <vt:lpstr>Ordinary Amendment</vt:lpstr>
      <vt:lpstr>following provisions require amendment by simple majority</vt:lpstr>
      <vt:lpstr>Special Amendment</vt:lpstr>
      <vt:lpstr>Special amendment &amp;ratification by the States</vt:lpstr>
      <vt:lpstr>Compared to American Constitution</vt:lpstr>
      <vt:lpstr>Compared to Australia</vt:lpstr>
      <vt:lpstr>Amendment of Fundamental Rights</vt:lpstr>
      <vt:lpstr> The Basic structure may be said to consists of the following features: </vt:lpstr>
      <vt:lpstr>Judicial Interpretation of Art.368</vt:lpstr>
      <vt:lpstr>Criticisms of the Amendment Process</vt:lpstr>
      <vt:lpstr>References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Amendement:Process and Procedure</dc:title>
  <dc:creator>Gangesh Jha</dc:creator>
  <cp:lastModifiedBy>Windows User</cp:lastModifiedBy>
  <cp:revision>33</cp:revision>
  <dcterms:created xsi:type="dcterms:W3CDTF">2006-08-16T00:00:00Z</dcterms:created>
  <dcterms:modified xsi:type="dcterms:W3CDTF">2020-04-14T09:25:27Z</dcterms:modified>
</cp:coreProperties>
</file>